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0413" cy="6859588"/>
  <p:notesSz cx="6858000" cy="9144000"/>
  <p:defaultTextStyle>
    <a:defPPr>
      <a:defRPr lang="fr-FR"/>
    </a:defPPr>
    <a:lvl1pPr marL="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12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1B87-90A8-43E9-B560-8DA1D25FD31F}" type="datetimeFigureOut">
              <a:rPr lang="fr-FR" smtClean="0"/>
              <a:t>25/07/2014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53E2-E088-44F5-B5B1-53F682D3C5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13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53E2-E088-44F5-B5B1-53F682D3C5C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A1CF-EF66-4639-821D-BDE25CA8F1FF}" type="datetime1">
              <a:rPr lang="fr-FR" smtClean="0"/>
              <a:t>25/07/2014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08-FD4D-4378-A328-FD8F11B6CDBC}" type="datetime1">
              <a:rPr lang="fr-FR" smtClean="0"/>
              <a:t>25/07/2014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05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274705"/>
            <a:ext cx="2742843" cy="58528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5"/>
            <a:ext cx="8025355" cy="58528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9AA-F9A8-4D73-94C8-A2DA6EB62688}" type="datetime1">
              <a:rPr lang="fr-FR" smtClean="0"/>
              <a:t>25/07/2014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53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D23B-8D9E-4900-90BA-1E400C057B4B}" type="datetime1">
              <a:rPr lang="fr-FR" smtClean="0"/>
              <a:t>25/07/2014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75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820-4CDC-4ADC-941C-F2AEA7CEECC7}" type="datetime1">
              <a:rPr lang="fr-FR" smtClean="0"/>
              <a:t>25/07/2014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9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D943-AF3E-47BC-9138-7EC802BFD808}" type="datetime1">
              <a:rPr lang="fr-FR" smtClean="0"/>
              <a:t>25/07/2014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66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2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5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52-7444-4B88-8F3B-B6543FB3D6AE}" type="datetime1">
              <a:rPr lang="fr-FR" smtClean="0"/>
              <a:t>25/07/2014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50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A0F-C820-4FD2-8A76-7F0807AC5CF7}" type="datetime1">
              <a:rPr lang="fr-FR" smtClean="0"/>
              <a:t>25/07/2014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78B5-E7A3-4A80-9A66-9CF13D9B305F}" type="datetime1">
              <a:rPr lang="fr-FR" smtClean="0"/>
              <a:t>25/07/2014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4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6" y="273116"/>
            <a:ext cx="6814781" cy="585446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5" y="1435435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CB13-AFFF-4C84-B436-4D7D9C9BFE44}" type="datetime1">
              <a:rPr lang="fr-FR" smtClean="0"/>
              <a:t>25/07/2014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79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8583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3F9A-EACF-4A04-A8F5-6DC70DEC7C18}" type="datetime1">
              <a:rPr lang="fr-FR" smtClean="0"/>
              <a:t>25/07/2014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60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7135-4DCB-445E-841D-B138829A31A7}" type="datetime1">
              <a:rPr lang="fr-FR" smtClean="0"/>
              <a:t>25/07/2014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C1C8-092F-4B43-A361-A62C968AB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5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123"/>
            <a:ext cx="3407258" cy="191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231"/>
            <a:ext cx="5423219" cy="228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52" y="4804580"/>
            <a:ext cx="5478046" cy="205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98" y="3826072"/>
            <a:ext cx="2729121" cy="306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52" y="0"/>
            <a:ext cx="5478048" cy="162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4379409" cy="273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47" y="-12032"/>
            <a:ext cx="2735272" cy="142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40" y="2160554"/>
            <a:ext cx="2543274" cy="165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44" y="1369061"/>
            <a:ext cx="2735271" cy="7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7267" y="1629180"/>
            <a:ext cx="6719872" cy="3889331"/>
          </a:xfrm>
          <a:prstGeom prst="rect">
            <a:avLst/>
          </a:prstGeom>
          <a:solidFill>
            <a:srgbClr val="00B050"/>
          </a:solidFill>
          <a:ln w="76200" cmpd="sng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spcCol="0" rtlCol="0" anchor="ctr"/>
          <a:lstStyle/>
          <a:p>
            <a:pPr algn="ctr"/>
            <a:r>
              <a:rPr lang="fr-FR" sz="3600" b="1" dirty="0" smtClean="0">
                <a:latin typeface="+mj-lt"/>
              </a:rPr>
              <a:t>Le </a:t>
            </a:r>
            <a:r>
              <a:rPr lang="fr-FR" sz="3600" b="1" dirty="0">
                <a:latin typeface="+mj-lt"/>
              </a:rPr>
              <a:t>droit de l’environnement</a:t>
            </a:r>
          </a:p>
          <a:p>
            <a:pPr algn="ctr"/>
            <a:r>
              <a:rPr lang="fr-FR" sz="3600" b="1" dirty="0">
                <a:latin typeface="+mj-lt"/>
              </a:rPr>
              <a:t>au </a:t>
            </a:r>
            <a:r>
              <a:rPr lang="fr-FR" sz="3600" b="1" dirty="0" smtClean="0">
                <a:latin typeface="+mj-lt"/>
              </a:rPr>
              <a:t>service de </a:t>
            </a:r>
            <a:r>
              <a:rPr lang="fr-FR" sz="3600" b="1" dirty="0">
                <a:latin typeface="+mj-lt"/>
              </a:rPr>
              <a:t>la ville durable</a:t>
            </a:r>
          </a:p>
          <a:p>
            <a:pPr algn="ctr"/>
            <a:endParaRPr lang="fr-FR" sz="1400" dirty="0">
              <a:latin typeface="+mj-lt"/>
            </a:endParaRPr>
          </a:p>
          <a:p>
            <a:pPr algn="ctr"/>
            <a:r>
              <a:rPr lang="fr-FR" sz="4100" b="1" i="1" dirty="0">
                <a:solidFill>
                  <a:schemeClr val="tx1"/>
                </a:solidFill>
                <a:latin typeface="Arial Black" pitchFamily="34" charset="0"/>
              </a:rPr>
              <a:t>Voyage d’études</a:t>
            </a:r>
          </a:p>
          <a:p>
            <a:pPr algn="ctr"/>
            <a:r>
              <a:rPr lang="fr-FR" b="1" i="1" dirty="0" smtClean="0">
                <a:solidFill>
                  <a:schemeClr val="tx1"/>
                </a:solidFill>
                <a:latin typeface="Arial Black" pitchFamily="34" charset="0"/>
              </a:rPr>
              <a:t>du 30 octobre au 7 novembre 2014</a:t>
            </a:r>
          </a:p>
          <a:p>
            <a:pPr algn="ctr"/>
            <a:endParaRPr lang="fr-FR" sz="1400" dirty="0">
              <a:latin typeface="+mj-lt"/>
            </a:endParaRPr>
          </a:p>
          <a:p>
            <a:pPr algn="ctr"/>
            <a:r>
              <a:rPr lang="fr-FR" sz="3600" b="1" dirty="0">
                <a:latin typeface="+mj-lt"/>
              </a:rPr>
              <a:t>Réflexion comparée sur les perspectives de développement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03429" y="117426"/>
            <a:ext cx="1600200" cy="1592262"/>
            <a:chOff x="7364413" y="252413"/>
            <a:chExt cx="1600200" cy="1592262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69" y="117104"/>
            <a:ext cx="2169811" cy="10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C1C8-092F-4B43-A361-A62C968AB3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de </a:t>
            </a:r>
            <a:r>
              <a:rPr lang="fr-FR" sz="2200" b="1" i="1" dirty="0">
                <a:solidFill>
                  <a:schemeClr val="bg1"/>
                </a:solidFill>
              </a:rPr>
              <a:t>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639822" y="6448960"/>
            <a:ext cx="504056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991682"/>
            <a:ext cx="112616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09 – Vendredi 7 novembre 2014 – </a:t>
            </a:r>
            <a:r>
              <a:rPr lang="fr-FR" b="1" u="sng" dirty="0" smtClean="0">
                <a:solidFill>
                  <a:srgbClr val="FF0000"/>
                </a:solidFill>
              </a:rPr>
              <a:t>Pékin/Paris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13:30</a:t>
            </a:r>
            <a:r>
              <a:rPr lang="fr-FR" dirty="0"/>
              <a:t> : </a:t>
            </a:r>
            <a:r>
              <a:rPr lang="fr-FR" dirty="0" smtClean="0"/>
              <a:t>vol </a:t>
            </a:r>
            <a:r>
              <a:rPr lang="fr-FR" dirty="0"/>
              <a:t>CA933 </a:t>
            </a:r>
            <a:r>
              <a:rPr lang="fr-FR" dirty="0" smtClean="0"/>
              <a:t>au décollage </a:t>
            </a:r>
            <a:r>
              <a:rPr lang="fr-FR" dirty="0"/>
              <a:t>de Pékin </a:t>
            </a:r>
            <a:r>
              <a:rPr lang="fr-FR" dirty="0" smtClean="0"/>
              <a:t>Capital (terminal 3)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17:45</a:t>
            </a:r>
            <a:r>
              <a:rPr lang="fr-FR" dirty="0" smtClean="0"/>
              <a:t> : atterrissage à Paris CDG (terminal 1)</a:t>
            </a:r>
          </a:p>
        </p:txBody>
      </p:sp>
    </p:spTree>
    <p:extLst>
      <p:ext uri="{BB962C8B-B14F-4D97-AF65-F5344CB8AC3E}">
        <p14:creationId xmlns:p14="http://schemas.microsoft.com/office/powerpoint/2010/main" val="28604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de </a:t>
            </a:r>
            <a:r>
              <a:rPr lang="fr-FR" sz="2200" b="1" i="1" dirty="0">
                <a:solidFill>
                  <a:schemeClr val="bg1"/>
                </a:solidFill>
              </a:rPr>
              <a:t>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639822" y="6448960"/>
            <a:ext cx="504056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81514"/>
              </p:ext>
            </p:extLst>
          </p:nvPr>
        </p:nvGraphicFramePr>
        <p:xfrm>
          <a:off x="550590" y="1557586"/>
          <a:ext cx="11062527" cy="460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0446"/>
                <a:gridCol w="1421310"/>
                <a:gridCol w="1405517"/>
                <a:gridCol w="1879287"/>
                <a:gridCol w="1452894"/>
                <a:gridCol w="983073"/>
              </a:tblGrid>
              <a:tr h="418956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Nicole SOULETIE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Gilles J. MARTIN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Manuel PENNAFORTE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Représentant EFC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Billets d'avion Paris/Pékin/Paris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2 946,15 </a:t>
                      </a:r>
                      <a:r>
                        <a:rPr lang="fr-FR" sz="1200" u="none" strike="noStrike" dirty="0" smtClean="0">
                          <a:effectLst/>
                        </a:rPr>
                        <a:t>€ *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2 946,15 </a:t>
                      </a:r>
                      <a:r>
                        <a:rPr lang="fr-FR" sz="1200" u="none" strike="noStrike" dirty="0" smtClean="0">
                          <a:effectLst/>
                        </a:rPr>
                        <a:t>€*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1 848,32 </a:t>
                      </a:r>
                      <a:r>
                        <a:rPr lang="fr-FR" sz="1200" u="none" strike="noStrike" dirty="0" smtClean="0">
                          <a:effectLst/>
                        </a:rPr>
                        <a:t>€**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1 848,32 €**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9 588,94 </a:t>
                      </a:r>
                      <a:r>
                        <a:rPr lang="fr-FR" sz="1200" u="none" strike="noStrike" dirty="0">
                          <a:effectLst/>
                        </a:rPr>
                        <a:t>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Billets d'avion Pékin/Qingdao/Pékin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269,00 €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269,00 €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269,00 €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269,00 €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1 076,00 €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Billets de train Pékin/Tianjin/Pékin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80,00 €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80,00 €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80,00 €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80,00 €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320,00 €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Location de minibus Qingdao/Rizhao/Qingdao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2 000,00 €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Frais de taxi aéroport de Pékin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25,00 €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25,00 €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25,00 €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25,00 €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100,00 €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Frais d'hébergement Pékin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500,00 €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2 000,00 €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Frais d'hébergement Rizhao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320,00 €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Frais de bouche Pékin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80,00 €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320,00 €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Frais de bouche Qingdao/Rizhao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50,00 €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200,00 €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4 530,15 €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4 530,15 €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3 432,32 €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 smtClean="0">
                          <a:effectLst/>
                        </a:rPr>
                        <a:t>3 432,32 €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15 924,94 €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99062" y="967294"/>
            <a:ext cx="2664296" cy="44627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Budget prévisionnel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50590" y="6424513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* Classe </a:t>
            </a:r>
            <a:r>
              <a:rPr lang="fr-FR" sz="1200" b="1" i="1" dirty="0" smtClean="0"/>
              <a:t>Business</a:t>
            </a:r>
            <a:r>
              <a:rPr lang="fr-FR" sz="1200" b="1" dirty="0" smtClean="0"/>
              <a:t> sur </a:t>
            </a:r>
            <a:r>
              <a:rPr lang="fr-FR" sz="1200" b="1" i="1" dirty="0" smtClean="0"/>
              <a:t>Air China</a:t>
            </a:r>
          </a:p>
          <a:p>
            <a:r>
              <a:rPr lang="fr-FR" sz="1200" b="1" dirty="0" smtClean="0"/>
              <a:t>** Classe </a:t>
            </a:r>
            <a:r>
              <a:rPr lang="fr-FR" sz="1200" b="1" i="1" dirty="0" smtClean="0"/>
              <a:t>Premium </a:t>
            </a:r>
            <a:r>
              <a:rPr lang="fr-FR" sz="1200" b="1" i="1" dirty="0" err="1" smtClean="0"/>
              <a:t>Economy</a:t>
            </a:r>
            <a:r>
              <a:rPr lang="fr-FR" sz="1200" b="1" dirty="0" smtClean="0"/>
              <a:t> sur </a:t>
            </a:r>
            <a:r>
              <a:rPr lang="fr-FR" sz="1200" b="1" i="1" dirty="0" smtClean="0"/>
              <a:t>Air France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26422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</a:t>
            </a:r>
            <a:r>
              <a:rPr lang="fr-FR" sz="2200" b="1" i="1" dirty="0">
                <a:solidFill>
                  <a:schemeClr val="bg1"/>
                </a:solidFill>
              </a:rPr>
              <a:t>de 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639822" y="6448960"/>
            <a:ext cx="504056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5" name="Groupe 4"/>
          <p:cNvGrpSpPr>
            <a:grpSpLocks/>
          </p:cNvGrpSpPr>
          <p:nvPr/>
        </p:nvGrpSpPr>
        <p:grpSpPr bwMode="auto">
          <a:xfrm>
            <a:off x="2555875" y="1557561"/>
            <a:ext cx="4643438" cy="1800225"/>
            <a:chOff x="2699792" y="1196752"/>
            <a:chExt cx="4644008" cy="1800200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771800" y="1196752"/>
              <a:ext cx="457200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800" b="1" dirty="0"/>
                <a:t>Environnement France Chine</a:t>
              </a:r>
              <a:endParaRPr lang="fr-FR" sz="1800" dirty="0"/>
            </a:p>
            <a:p>
              <a:r>
                <a:rPr lang="fr-FR" sz="1800" dirty="0"/>
                <a:t>11, rue Saint Dominique</a:t>
              </a:r>
            </a:p>
            <a:p>
              <a:r>
                <a:rPr lang="fr-FR" sz="1800" dirty="0"/>
                <a:t>75007 PARIS </a:t>
              </a:r>
            </a:p>
            <a:p>
              <a:r>
                <a:rPr lang="fr-FR" sz="1800" dirty="0"/>
                <a:t>Tél : +33 (0)1 44 18 60 30 </a:t>
              </a:r>
            </a:p>
            <a:p>
              <a:r>
                <a:rPr lang="fr-FR" sz="1800" dirty="0"/>
                <a:t>@ : </a:t>
              </a:r>
              <a:r>
                <a:rPr lang="fr-FR" sz="1800" u="sng" dirty="0"/>
                <a:t>contact@environnement-france-chine.org</a:t>
              </a:r>
              <a:endParaRPr lang="fr-FR" sz="1800" dirty="0"/>
            </a:p>
            <a:p>
              <a:r>
                <a:rPr lang="fr-FR" sz="1800" dirty="0"/>
                <a:t> </a:t>
              </a:r>
              <a:r>
                <a:rPr lang="fr-FR" sz="1800" u="sng" dirty="0"/>
                <a:t>www.environnement-france-chine.org</a:t>
              </a:r>
              <a:endParaRPr lang="fr-FR" sz="1800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2699792" y="1387249"/>
              <a:ext cx="0" cy="160970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3"/>
          <p:cNvGrpSpPr>
            <a:grpSpLocks/>
          </p:cNvGrpSpPr>
          <p:nvPr/>
        </p:nvGrpSpPr>
        <p:grpSpPr bwMode="auto">
          <a:xfrm>
            <a:off x="7968629" y="3861842"/>
            <a:ext cx="3959225" cy="1754188"/>
            <a:chOff x="4716016" y="3835400"/>
            <a:chExt cx="3959672" cy="1754188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4748213" y="3835400"/>
              <a:ext cx="3927475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800" b="1" dirty="0"/>
                <a:t>Fondation pour le droit continental</a:t>
              </a:r>
              <a:endParaRPr lang="fr-FR" sz="1800" dirty="0"/>
            </a:p>
            <a:p>
              <a:r>
                <a:rPr lang="fr-FR" sz="1800" dirty="0"/>
                <a:t>2-14, rue des Cévennes</a:t>
              </a:r>
            </a:p>
            <a:p>
              <a:r>
                <a:rPr lang="fr-FR" sz="1800" dirty="0"/>
                <a:t>75015 Paris </a:t>
              </a:r>
            </a:p>
            <a:p>
              <a:r>
                <a:rPr lang="fr-FR" sz="1800" dirty="0"/>
                <a:t>Tél : +33 (0)1 70 22 41 41</a:t>
              </a:r>
            </a:p>
            <a:p>
              <a:r>
                <a:rPr lang="fr-FR" sz="1800" dirty="0"/>
                <a:t> @ : </a:t>
              </a:r>
              <a:r>
                <a:rPr lang="fr-FR" sz="1800" u="sng" dirty="0"/>
                <a:t>sg@fondation-droitcontinental.org</a:t>
              </a:r>
            </a:p>
            <a:p>
              <a:r>
                <a:rPr lang="fr-FR" sz="1800" dirty="0"/>
                <a:t> </a:t>
              </a:r>
              <a:r>
                <a:rPr lang="fr-FR" sz="1800" u="sng" dirty="0"/>
                <a:t>www.fondation-droitcontinental.org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716016" y="3976688"/>
              <a:ext cx="0" cy="1611312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666159" y="1748061"/>
            <a:ext cx="1612623" cy="1563712"/>
            <a:chOff x="7364413" y="252413"/>
            <a:chExt cx="1600200" cy="1592262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2" y="4139489"/>
            <a:ext cx="2688249" cy="13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de </a:t>
            </a:r>
            <a:r>
              <a:rPr lang="fr-FR" sz="2200" b="1" i="1" dirty="0">
                <a:solidFill>
                  <a:schemeClr val="bg1"/>
                </a:solidFill>
              </a:rPr>
              <a:t>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77942"/>
              </p:ext>
            </p:extLst>
          </p:nvPr>
        </p:nvGraphicFramePr>
        <p:xfrm>
          <a:off x="119208" y="954906"/>
          <a:ext cx="11971259" cy="528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4076"/>
                <a:gridCol w="2129511"/>
                <a:gridCol w="1948187"/>
                <a:gridCol w="72594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Jour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Lieu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Activité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01 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Jeudi 30/10/2014 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Paris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Vol CA934 : décollage</a:t>
                      </a:r>
                      <a:r>
                        <a:rPr lang="fr-FR" sz="1500" b="0" baseline="0" dirty="0" smtClean="0"/>
                        <a:t> de Paris CDG à 19:30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02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Vendredi 31/10/2014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Pékin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baseline="0" dirty="0" smtClean="0"/>
                        <a:t>Vol CA934 : atterrissage à Pékin Capital à 12:40 </a:t>
                      </a:r>
                    </a:p>
                    <a:p>
                      <a:pPr algn="ctr"/>
                      <a:r>
                        <a:rPr lang="fr-FR" sz="1500" b="0" baseline="0" dirty="0" smtClean="0"/>
                        <a:t>Après-midi libre et dîner à l’Université du Peuple avec le Pr. ZHU </a:t>
                      </a:r>
                      <a:r>
                        <a:rPr lang="fr-FR" sz="1500" b="0" baseline="0" dirty="0" err="1" smtClean="0"/>
                        <a:t>Xiao</a:t>
                      </a:r>
                      <a:r>
                        <a:rPr lang="fr-FR" sz="1500" b="0" baseline="0" dirty="0" smtClean="0"/>
                        <a:t> ?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03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Samedi 01/11/2014 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Pékin/Tianjin/Pékin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/>
                        <a:t>Visite de la ville durable de Tianjin, située à environ une demi-heure de Pékin en TGV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04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Dimanche 02/11/2014 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Pékin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Visite du quartier 7.9.8. &amp; préparation des tables rondes du lendemain et du surlendemain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05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Lundi 02/11/2014 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Pékin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Intervention lors de la table ronde organisée par l’Ambassade de France</a:t>
                      </a:r>
                    </a:p>
                    <a:p>
                      <a:pPr algn="ctr"/>
                      <a:r>
                        <a:rPr lang="fr-FR" sz="1500" b="0" dirty="0" smtClean="0"/>
                        <a:t>Thématique</a:t>
                      </a:r>
                      <a:r>
                        <a:rPr lang="fr-FR" sz="1500" b="0" baseline="0" dirty="0" smtClean="0"/>
                        <a:t> : </a:t>
                      </a:r>
                      <a:r>
                        <a:rPr lang="fr-FR" sz="1500" b="0" dirty="0" smtClean="0"/>
                        <a:t>cinquante ans de droit de l’environnement (aspects théoriques)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06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Mardi 04/11/2014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Pékin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Intervention lors de la table ronde organisée par l’Ambassade de France</a:t>
                      </a:r>
                    </a:p>
                    <a:p>
                      <a:pPr algn="ctr"/>
                      <a:r>
                        <a:rPr lang="fr-FR" sz="1500" b="0" dirty="0" smtClean="0"/>
                        <a:t>Thématique</a:t>
                      </a:r>
                      <a:r>
                        <a:rPr lang="fr-FR" sz="1500" b="0" baseline="0" dirty="0" smtClean="0"/>
                        <a:t> : </a:t>
                      </a:r>
                      <a:r>
                        <a:rPr lang="fr-FR" sz="1500" b="0" dirty="0" smtClean="0"/>
                        <a:t>cinquante ans de droit de l’environnement (aspects pratiques)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07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Mercredi 05/11/2014 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Pékin/Qingdao/Rizhao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Visite de Qingdao (quartier allemand, quartiers neufs et quartier olympique) &amp; rencontre avec les responsables locaux en charge du droit l’environnement, de l’urbanisme et de l’aménagement du territoire – Départ (le soir) pour Rizhao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08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Jeudi 06/11/2014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Rizhao/Qingdao/Pékin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/>
                        <a:t>Visite de Rizhao (ville ancienne, ville nouvelle, front</a:t>
                      </a:r>
                      <a:r>
                        <a:rPr lang="fr-FR" sz="1500" b="0" baseline="0" dirty="0" smtClean="0"/>
                        <a:t> de mer, musée de l’urbanisme et/ou  port industriel) &amp; rencontre avec les responsables locaux en charge du droit de l’environnement, de l’urbanisme et de l’aménagement du territoire</a:t>
                      </a:r>
                    </a:p>
                    <a:p>
                      <a:pPr marL="0" marR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baseline="0" dirty="0" smtClean="0"/>
                        <a:t>Départ (le soir) pour Pékin via Qingdao</a:t>
                      </a:r>
                      <a:endParaRPr lang="fr-F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09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Vendredi 07/11/2014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Pékin/Paris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/>
                        <a:t>Vol CA933</a:t>
                      </a:r>
                      <a:r>
                        <a:rPr lang="fr-FR" sz="1500" b="0" baseline="0" dirty="0" smtClean="0"/>
                        <a:t> : </a:t>
                      </a:r>
                      <a:r>
                        <a:rPr lang="fr-FR" sz="1500" b="0" dirty="0" smtClean="0"/>
                        <a:t>décollage</a:t>
                      </a:r>
                      <a:r>
                        <a:rPr lang="fr-FR" sz="1500" b="0" baseline="0" dirty="0" smtClean="0"/>
                        <a:t> de Pékin Capital à 13:30  et atterrissage à Paris CDG à 17:45 </a:t>
                      </a:r>
                      <a:endParaRPr lang="fr-FR" sz="15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1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de </a:t>
            </a:r>
            <a:r>
              <a:rPr lang="fr-FR" sz="2200" b="1" i="1" dirty="0">
                <a:solidFill>
                  <a:schemeClr val="bg1"/>
                </a:solidFill>
              </a:rPr>
              <a:t>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1125538"/>
            <a:ext cx="112616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01 – Jeudi 30 octobre 2014 – </a:t>
            </a:r>
            <a:r>
              <a:rPr lang="fr-FR" b="1" u="sng" dirty="0" smtClean="0">
                <a:solidFill>
                  <a:srgbClr val="FF0000"/>
                </a:solidFill>
              </a:rPr>
              <a:t>Vol Paris/Pékin</a:t>
            </a:r>
          </a:p>
          <a:p>
            <a:endParaRPr lang="fr-FR" b="1" u="sng" dirty="0" smtClean="0"/>
          </a:p>
          <a:p>
            <a:pPr marL="1703388" indent="-357188">
              <a:buFont typeface="Wingdings" pitchFamily="2" charset="2"/>
              <a:buChar char="ü"/>
            </a:pPr>
            <a:r>
              <a:rPr lang="fr-FR" b="1" u="sng" dirty="0" smtClean="0"/>
              <a:t>19:30</a:t>
            </a:r>
            <a:r>
              <a:rPr lang="fr-FR" dirty="0" smtClean="0"/>
              <a:t> : décollage de Paris CDG (terminal 1)</a:t>
            </a:r>
          </a:p>
          <a:p>
            <a:pPr marL="1703388" indent="-357188">
              <a:buFont typeface="Wingdings" pitchFamily="2" charset="2"/>
              <a:buChar char="ü"/>
            </a:pPr>
            <a:endParaRPr lang="fr-FR" dirty="0"/>
          </a:p>
          <a:p>
            <a:r>
              <a:rPr lang="fr-FR" b="1" u="sng" dirty="0" smtClean="0"/>
              <a:t>Jour 02 – Vendredi 31 octobre 2014 – </a:t>
            </a:r>
            <a:r>
              <a:rPr lang="fr-FR" b="1" u="sng" dirty="0" smtClean="0">
                <a:solidFill>
                  <a:srgbClr val="FF0000"/>
                </a:solidFill>
              </a:rPr>
              <a:t>Pékin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12:40</a:t>
            </a:r>
            <a:r>
              <a:rPr lang="fr-FR" dirty="0" smtClean="0"/>
              <a:t> : atterrissage à Pékin Capital (terminal 3)</a:t>
            </a:r>
            <a:endParaRPr lang="fr-FR" b="1" u="sng" dirty="0" smtClean="0"/>
          </a:p>
          <a:p>
            <a:pPr marL="1271588"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i="1" dirty="0" smtClean="0"/>
              <a:t>Check-in</a:t>
            </a:r>
            <a:r>
              <a:rPr lang="fr-FR" dirty="0" smtClean="0"/>
              <a:t> au </a:t>
            </a:r>
            <a:r>
              <a:rPr lang="fr-FR" dirty="0" err="1" smtClean="0"/>
              <a:t>Guangming</a:t>
            </a:r>
            <a:r>
              <a:rPr lang="fr-FR" dirty="0" smtClean="0"/>
              <a:t> </a:t>
            </a:r>
            <a:r>
              <a:rPr lang="fr-FR" dirty="0" err="1" smtClean="0"/>
              <a:t>Hotel</a:t>
            </a:r>
            <a:r>
              <a:rPr lang="fr-FR" altLang="ja-JP" dirty="0" smtClean="0"/>
              <a:t>, 42 </a:t>
            </a:r>
            <a:r>
              <a:rPr lang="fr-FR" dirty="0" err="1"/>
              <a:t>Liangmaqiao</a:t>
            </a:r>
            <a:r>
              <a:rPr lang="fr-FR" dirty="0"/>
              <a:t> Road Chaoyang </a:t>
            </a:r>
            <a:r>
              <a:rPr lang="fr-FR" dirty="0" smtClean="0"/>
              <a:t>District (en face de l’Ambassade de France)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16:00</a:t>
            </a:r>
            <a:r>
              <a:rPr lang="fr-FR" dirty="0" smtClean="0"/>
              <a:t> : réunion à l’Ambassade de France (préparation des tables rondes)</a:t>
            </a:r>
          </a:p>
          <a:p>
            <a:pPr marL="1271588"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dirty="0" smtClean="0"/>
              <a:t>Dîner à l’Université du Peuple avec le Pr. ZHU </a:t>
            </a:r>
            <a:r>
              <a:rPr lang="fr-FR" dirty="0" err="1" smtClean="0"/>
              <a:t>Xiao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5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</a:t>
            </a:r>
            <a:r>
              <a:rPr lang="fr-FR" sz="2200" b="1" i="1" dirty="0">
                <a:solidFill>
                  <a:schemeClr val="bg1"/>
                </a:solidFill>
              </a:rPr>
              <a:t>de 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1053530"/>
            <a:ext cx="112616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03 – Samedi 1</a:t>
            </a:r>
            <a:r>
              <a:rPr lang="fr-FR" b="1" u="sng" baseline="30000" dirty="0" smtClean="0"/>
              <a:t>er</a:t>
            </a:r>
            <a:r>
              <a:rPr lang="fr-FR" b="1" u="sng" dirty="0" smtClean="0"/>
              <a:t> novembre 2014 – </a:t>
            </a:r>
            <a:r>
              <a:rPr lang="fr-FR" b="1" u="sng" dirty="0" smtClean="0">
                <a:solidFill>
                  <a:srgbClr val="FF0000"/>
                </a:solidFill>
              </a:rPr>
              <a:t>Pékin/Tianjin/Pékin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10:29</a:t>
            </a:r>
            <a:r>
              <a:rPr lang="fr-FR" dirty="0" smtClean="0"/>
              <a:t> : aller Pékin/Tianjin par le TGV n° C2029 partant de la gare de Beijing South et arrivant à la gare de Tianjin à 11:02 </a:t>
            </a:r>
            <a:r>
              <a:rPr lang="fr-FR" sz="1200" i="1" dirty="0" smtClean="0"/>
              <a:t>(US$ 27.00 par billet en premium)</a:t>
            </a:r>
          </a:p>
          <a:p>
            <a:pPr marL="1271588"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dirty="0" smtClean="0"/>
              <a:t>Déplacement sur le site de la ville durable et déjeuner sur place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dirty="0" smtClean="0"/>
              <a:t>Visite de la ville durable &amp; rencontre avec les responsables en charge des aspects liés au droit de l’environnement</a:t>
            </a:r>
          </a:p>
          <a:p>
            <a:pPr marL="1271588"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17:00</a:t>
            </a:r>
            <a:r>
              <a:rPr lang="fr-FR" dirty="0" smtClean="0"/>
              <a:t> : retour Tianjin/Pékin par le TGV n° </a:t>
            </a:r>
            <a:r>
              <a:rPr lang="en-US" dirty="0" smtClean="0"/>
              <a:t>C2066 </a:t>
            </a:r>
            <a:r>
              <a:rPr lang="en-US" dirty="0" err="1" smtClean="0"/>
              <a:t>partant</a:t>
            </a:r>
            <a:r>
              <a:rPr lang="en-US" dirty="0" smtClean="0"/>
              <a:t> de la </a:t>
            </a:r>
            <a:r>
              <a:rPr lang="en-US" dirty="0" err="1" smtClean="0"/>
              <a:t>gare</a:t>
            </a:r>
            <a:r>
              <a:rPr lang="en-US" dirty="0" smtClean="0"/>
              <a:t> de Tianjin et </a:t>
            </a:r>
            <a:r>
              <a:rPr lang="en-US" dirty="0" err="1" smtClean="0"/>
              <a:t>arrivant</a:t>
            </a:r>
            <a:r>
              <a:rPr lang="en-US" dirty="0" smtClean="0"/>
              <a:t> à la </a:t>
            </a:r>
            <a:r>
              <a:rPr lang="en-US" dirty="0" err="1" smtClean="0"/>
              <a:t>gare</a:t>
            </a:r>
            <a:r>
              <a:rPr lang="en-US" dirty="0" smtClean="0"/>
              <a:t> de Beijing South à 17:33 </a:t>
            </a:r>
            <a:r>
              <a:rPr lang="fr-FR" sz="1200" i="1" dirty="0" smtClean="0"/>
              <a:t>(US$ 27.00 par billet en premium)</a:t>
            </a:r>
            <a:endParaRPr lang="fr-FR" sz="1200" i="1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dirty="0" smtClean="0"/>
              <a:t>Dîner (à prévoir)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</a:t>
            </a:r>
            <a:r>
              <a:rPr lang="fr-FR" sz="2200" b="1" i="1" dirty="0">
                <a:solidFill>
                  <a:schemeClr val="bg1"/>
                </a:solidFill>
              </a:rPr>
              <a:t>de 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1269554"/>
            <a:ext cx="1126169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04 – Dimanche 2 novembre 2014 – </a:t>
            </a:r>
            <a:r>
              <a:rPr lang="fr-FR" b="1" u="sng" dirty="0" smtClean="0">
                <a:solidFill>
                  <a:srgbClr val="FF0000"/>
                </a:solidFill>
              </a:rPr>
              <a:t>Pékin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10:00</a:t>
            </a:r>
            <a:r>
              <a:rPr lang="fr-FR" dirty="0" smtClean="0"/>
              <a:t> : </a:t>
            </a:r>
            <a:r>
              <a:rPr lang="fr-FR" dirty="0"/>
              <a:t>visite du Musée de la planification de la municipalité de </a:t>
            </a:r>
            <a:r>
              <a:rPr lang="fr-FR" dirty="0" smtClean="0"/>
              <a:t>Beijing</a:t>
            </a:r>
            <a:endParaRPr lang="fr-FR" sz="1200" i="1" dirty="0" smtClean="0"/>
          </a:p>
          <a:p>
            <a:pPr marL="1271588"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13:00</a:t>
            </a:r>
            <a:r>
              <a:rPr lang="fr-FR" dirty="0" smtClean="0"/>
              <a:t> : visite du quartier 7.9.8. et déjeuner sur place </a:t>
            </a:r>
            <a:r>
              <a:rPr lang="fr-FR" i="1" dirty="0" smtClean="0"/>
              <a:t>(ancienne usine à gaz conservée en l’état et transformée en zone d’exposition artistique)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17:00</a:t>
            </a:r>
            <a:r>
              <a:rPr lang="fr-FR" dirty="0" smtClean="0"/>
              <a:t> : visite du quartier historique et préservé des </a:t>
            </a:r>
            <a:r>
              <a:rPr lang="fr-FR" dirty="0" err="1" smtClean="0"/>
              <a:t>hutongs</a:t>
            </a:r>
            <a:r>
              <a:rPr lang="fr-FR" dirty="0" smtClean="0"/>
              <a:t> </a:t>
            </a:r>
            <a:r>
              <a:rPr lang="fr-FR" i="1" dirty="0" smtClean="0"/>
              <a:t>(Tour de la Cloche et lac artificiel)</a:t>
            </a:r>
            <a:endParaRPr lang="fr-FR" sz="1200" i="1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dirty="0" smtClean="0"/>
              <a:t>Dîner (à prévoir)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6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</a:t>
            </a:r>
            <a:r>
              <a:rPr lang="fr-FR" sz="2200" b="1" i="1" dirty="0">
                <a:solidFill>
                  <a:schemeClr val="bg1"/>
                </a:solidFill>
              </a:rPr>
              <a:t>de 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1053530"/>
            <a:ext cx="112616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05 – Lundi 3 novembre 2014 – </a:t>
            </a:r>
            <a:r>
              <a:rPr lang="fr-FR" b="1" u="sng" dirty="0" smtClean="0">
                <a:solidFill>
                  <a:srgbClr val="FF0000"/>
                </a:solidFill>
              </a:rPr>
              <a:t>Pékin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dirty="0" smtClean="0"/>
              <a:t>matinée libre</a:t>
            </a:r>
            <a:endParaRPr lang="fr-FR" sz="1200" i="1" dirty="0" smtClean="0"/>
          </a:p>
          <a:p>
            <a:pPr marL="1271588"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14:00/18:00</a:t>
            </a:r>
            <a:r>
              <a:rPr lang="fr-FR" dirty="0" smtClean="0"/>
              <a:t> : table ronde organisée par l’Ambassade de France en partenariat avec la Fondation pour le droit continental (président de séance : Pr. Gilles J. MARTIN) – </a:t>
            </a:r>
            <a:r>
              <a:rPr lang="fr-FR" b="1" u="sng" dirty="0" smtClean="0"/>
              <a:t>Thématique</a:t>
            </a:r>
            <a:r>
              <a:rPr lang="fr-FR" dirty="0" smtClean="0"/>
              <a:t> : </a:t>
            </a:r>
            <a:r>
              <a:rPr lang="fr-FR" b="1" u="sng" dirty="0" smtClean="0"/>
              <a:t>50 ans de droit de l’environnement en France et en Chine</a:t>
            </a:r>
            <a:r>
              <a:rPr lang="fr-FR" dirty="0" smtClean="0"/>
              <a:t> </a:t>
            </a:r>
            <a:r>
              <a:rPr lang="fr-FR" i="1" dirty="0" smtClean="0"/>
              <a:t>(aspects </a:t>
            </a:r>
            <a:r>
              <a:rPr lang="fr-FR" i="1" dirty="0" smtClean="0">
                <a:solidFill>
                  <a:srgbClr val="FF0000"/>
                </a:solidFill>
              </a:rPr>
              <a:t>théoriques</a:t>
            </a:r>
            <a:r>
              <a:rPr lang="fr-FR" i="1" dirty="0" smtClean="0"/>
              <a:t> : Charte </a:t>
            </a:r>
            <a:r>
              <a:rPr lang="fr-FR" i="1" dirty="0"/>
              <a:t>de l’environnement, principe de précaution et préjudice écologique </a:t>
            </a:r>
            <a:r>
              <a:rPr lang="fr-FR" i="1" dirty="0" smtClean="0"/>
              <a:t>– 1</a:t>
            </a:r>
            <a:r>
              <a:rPr lang="fr-FR" i="1" dirty="0"/>
              <a:t>/ le point de vue des universitaires ; 2/ le point de vue des praticiens</a:t>
            </a:r>
            <a:r>
              <a:rPr lang="fr-FR" i="1" dirty="0" smtClean="0"/>
              <a:t>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i="1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/>
              <a:t>18:00</a:t>
            </a:r>
            <a:r>
              <a:rPr lang="fr-FR" dirty="0"/>
              <a:t> : cocktail de clôture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19:00</a:t>
            </a:r>
            <a:r>
              <a:rPr lang="fr-FR" dirty="0" smtClean="0"/>
              <a:t> : dîner (à prévoir) et soirée libre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1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</a:t>
            </a:r>
            <a:r>
              <a:rPr lang="fr-FR" sz="2200" b="1" i="1" dirty="0">
                <a:solidFill>
                  <a:schemeClr val="bg1"/>
                </a:solidFill>
              </a:rPr>
              <a:t>de 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981522"/>
            <a:ext cx="112616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06 – Mardi 4 novembre 2014 – </a:t>
            </a:r>
            <a:r>
              <a:rPr lang="fr-FR" b="1" u="sng" dirty="0" smtClean="0">
                <a:solidFill>
                  <a:srgbClr val="FF0000"/>
                </a:solidFill>
              </a:rPr>
              <a:t>Pékin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dirty="0" smtClean="0"/>
              <a:t>matinée libre</a:t>
            </a:r>
            <a:endParaRPr lang="fr-FR" sz="1200" i="1" dirty="0" smtClean="0"/>
          </a:p>
          <a:p>
            <a:pPr marL="1271588"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14:00/18:00</a:t>
            </a:r>
            <a:r>
              <a:rPr lang="fr-FR" dirty="0" smtClean="0"/>
              <a:t> : table ronde organisée par l’Ambassade de France en partenariat avec la Fondation pour le droit continental (président de séance : </a:t>
            </a:r>
            <a:r>
              <a:rPr lang="fr-FR" i="1" dirty="0" smtClean="0"/>
              <a:t>à désigner</a:t>
            </a:r>
            <a:r>
              <a:rPr lang="fr-FR" dirty="0" smtClean="0"/>
              <a:t>) – </a:t>
            </a:r>
            <a:r>
              <a:rPr lang="fr-FR" b="1" u="sng" dirty="0" smtClean="0"/>
              <a:t>Thématique</a:t>
            </a:r>
            <a:r>
              <a:rPr lang="fr-FR" dirty="0" smtClean="0"/>
              <a:t> : </a:t>
            </a:r>
            <a:r>
              <a:rPr lang="fr-FR" b="1" u="sng" dirty="0" smtClean="0"/>
              <a:t>50 ans de droit de l’environnement en France et en Chine</a:t>
            </a:r>
            <a:r>
              <a:rPr lang="fr-FR" dirty="0" smtClean="0"/>
              <a:t> </a:t>
            </a:r>
            <a:r>
              <a:rPr lang="fr-FR" i="1" dirty="0" smtClean="0"/>
              <a:t>(aspects </a:t>
            </a:r>
            <a:r>
              <a:rPr lang="fr-FR" i="1" dirty="0" smtClean="0">
                <a:solidFill>
                  <a:srgbClr val="FF0000"/>
                </a:solidFill>
              </a:rPr>
              <a:t>pratiques</a:t>
            </a:r>
            <a:r>
              <a:rPr lang="fr-FR" i="1" dirty="0" smtClean="0"/>
              <a:t> : la pollution de l’eau, la pollution de l’air et la remise en état des sites et sols pollués : 1/ le point de vue des universitaires ; 2/ le point de vue des praticiens)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18:00</a:t>
            </a:r>
            <a:r>
              <a:rPr lang="fr-FR" dirty="0" smtClean="0"/>
              <a:t> : cocktail de clôture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19:00</a:t>
            </a:r>
            <a:r>
              <a:rPr lang="fr-FR" dirty="0" smtClean="0"/>
              <a:t> : dîner (à prévoir) et soirée libre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2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</a:t>
            </a:r>
            <a:r>
              <a:rPr lang="fr-FR" sz="2200" b="1" i="1" dirty="0">
                <a:solidFill>
                  <a:schemeClr val="bg1"/>
                </a:solidFill>
              </a:rPr>
              <a:t>de 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1053530"/>
            <a:ext cx="1126169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07 – Mercredi  5 novembre 2014 – </a:t>
            </a:r>
            <a:r>
              <a:rPr lang="fr-FR" b="1" u="sng" dirty="0" smtClean="0">
                <a:solidFill>
                  <a:srgbClr val="FF0000"/>
                </a:solidFill>
              </a:rPr>
              <a:t>Pékin/Qingdao/Rizhao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8:40</a:t>
            </a:r>
            <a:r>
              <a:rPr lang="fr-FR" dirty="0" smtClean="0"/>
              <a:t> : vol MU0535 au décollage de Pékin Capital (terminal 2)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10:05</a:t>
            </a:r>
            <a:r>
              <a:rPr lang="fr-FR" dirty="0" smtClean="0"/>
              <a:t> : atterrissage à Qingdao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11:00/12:00</a:t>
            </a:r>
            <a:r>
              <a:rPr lang="fr-FR" dirty="0" smtClean="0"/>
              <a:t> : visite du front de mer et du quartier allemand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12:00/13:00</a:t>
            </a:r>
            <a:r>
              <a:rPr lang="fr-FR" dirty="0" smtClean="0"/>
              <a:t> : visite du quartier olympique et déjeuner sur place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15:00</a:t>
            </a:r>
            <a:r>
              <a:rPr lang="fr-FR" dirty="0" smtClean="0"/>
              <a:t> </a:t>
            </a:r>
            <a:r>
              <a:rPr lang="fr-FR" dirty="0"/>
              <a:t>: rencontre </a:t>
            </a:r>
            <a:r>
              <a:rPr lang="fr-FR" dirty="0" smtClean="0"/>
              <a:t>avec </a:t>
            </a:r>
            <a:r>
              <a:rPr lang="fr-FR" dirty="0"/>
              <a:t>les responsables locaux en charge du droit l’environnement, de l’urbanisme et de l’aménagement du </a:t>
            </a:r>
            <a:r>
              <a:rPr lang="fr-FR" dirty="0" smtClean="0"/>
              <a:t>territoire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17:00</a:t>
            </a:r>
            <a:r>
              <a:rPr lang="fr-FR" dirty="0" smtClean="0"/>
              <a:t> : départ pour Rizhao (en minibus)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19:00</a:t>
            </a:r>
            <a:r>
              <a:rPr lang="fr-FR" dirty="0" smtClean="0"/>
              <a:t> : check-in à l’hôtel, dîner et nuit à Rizhao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5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73" y="6310114"/>
            <a:ext cx="12241359" cy="64807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5473" y="-26590"/>
            <a:ext cx="12241360" cy="909514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534" y="45418"/>
            <a:ext cx="807201" cy="765498"/>
            <a:chOff x="7364413" y="252413"/>
            <a:chExt cx="1600200" cy="15922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13" y="252413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513" y="1044575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84814"/>
            <a:ext cx="1386749" cy="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654" y="189434"/>
            <a:ext cx="95770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chemeClr val="bg1"/>
                </a:solidFill>
              </a:rPr>
              <a:t>Le droit de </a:t>
            </a:r>
            <a:r>
              <a:rPr lang="fr-FR" sz="2200" b="1" i="1" dirty="0" smtClean="0">
                <a:solidFill>
                  <a:schemeClr val="bg1"/>
                </a:solidFill>
              </a:rPr>
              <a:t>l’environnement au service </a:t>
            </a:r>
            <a:r>
              <a:rPr lang="fr-FR" sz="2200" b="1" i="1" dirty="0">
                <a:solidFill>
                  <a:schemeClr val="bg1"/>
                </a:solidFill>
              </a:rPr>
              <a:t>de la ville </a:t>
            </a:r>
            <a:r>
              <a:rPr lang="fr-FR" sz="2200" b="1" i="1" dirty="0" smtClean="0">
                <a:solidFill>
                  <a:schemeClr val="bg1"/>
                </a:solidFill>
              </a:rPr>
              <a:t>durable – Voyage d’études</a:t>
            </a:r>
            <a:endParaRPr lang="fr-FR" sz="2200" b="1" i="1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783838" y="6448960"/>
            <a:ext cx="360040" cy="365210"/>
          </a:xfrm>
        </p:spPr>
        <p:txBody>
          <a:bodyPr/>
          <a:lstStyle/>
          <a:p>
            <a:fld id="{C867C1C8-092F-4B43-A361-A62C968AB32D}" type="slidenum">
              <a:rPr lang="fr-FR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0135" y="981522"/>
            <a:ext cx="112616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Jour 08 – Jeudi 6 novembre 2014 – </a:t>
            </a:r>
            <a:r>
              <a:rPr lang="fr-FR" b="1" u="sng" dirty="0" smtClean="0">
                <a:solidFill>
                  <a:srgbClr val="FF0000"/>
                </a:solidFill>
              </a:rPr>
              <a:t>Rizhao/Qingdao/Pékin</a:t>
            </a:r>
          </a:p>
          <a:p>
            <a:endParaRPr lang="fr-FR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9:00/11:00</a:t>
            </a:r>
            <a:r>
              <a:rPr lang="fr-FR" dirty="0" smtClean="0"/>
              <a:t> : visite </a:t>
            </a:r>
            <a:r>
              <a:rPr lang="fr-FR" dirty="0"/>
              <a:t>de </a:t>
            </a:r>
            <a:r>
              <a:rPr lang="fr-FR" dirty="0" smtClean="0"/>
              <a:t>la ville </a:t>
            </a:r>
            <a:r>
              <a:rPr lang="fr-FR" dirty="0"/>
              <a:t>ancienne, </a:t>
            </a:r>
            <a:r>
              <a:rPr lang="fr-FR" dirty="0" smtClean="0"/>
              <a:t>de la ville nouvelle, du front </a:t>
            </a:r>
            <a:r>
              <a:rPr lang="fr-FR" dirty="0"/>
              <a:t>de </a:t>
            </a:r>
            <a:r>
              <a:rPr lang="fr-FR" dirty="0" smtClean="0"/>
              <a:t>mer et du port industriel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11:00</a:t>
            </a:r>
            <a:r>
              <a:rPr lang="fr-FR" dirty="0" smtClean="0"/>
              <a:t> : visite du Musée de l’Urbanisme de Rizhao</a:t>
            </a:r>
          </a:p>
          <a:p>
            <a:pPr marL="1271588">
              <a:tabLst>
                <a:tab pos="1612900" algn="l"/>
              </a:tabLst>
            </a:pPr>
            <a:endParaRPr lang="fr-FR" sz="1400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12:00</a:t>
            </a:r>
            <a:r>
              <a:rPr lang="fr-FR" dirty="0" smtClean="0"/>
              <a:t> : rencontre puis déjeuner avec </a:t>
            </a:r>
            <a:r>
              <a:rPr lang="fr-FR" dirty="0"/>
              <a:t>les responsables locaux en charge du droit de </a:t>
            </a:r>
            <a:r>
              <a:rPr lang="fr-FR" dirty="0" smtClean="0"/>
              <a:t>l’environnement (notamment : énergies propres) et </a:t>
            </a:r>
            <a:r>
              <a:rPr lang="fr-FR" dirty="0"/>
              <a:t>de </a:t>
            </a:r>
            <a:r>
              <a:rPr lang="fr-FR" dirty="0" smtClean="0"/>
              <a:t>l’urbanisme</a:t>
            </a:r>
          </a:p>
          <a:p>
            <a:pPr marL="1271588">
              <a:tabLst>
                <a:tab pos="1612900" algn="l"/>
              </a:tabLst>
            </a:pPr>
            <a:endParaRPr lang="fr-FR" sz="1400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16:00</a:t>
            </a:r>
            <a:r>
              <a:rPr lang="fr-FR" dirty="0" smtClean="0"/>
              <a:t> : départ pour Qingdao (en minibus)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18:00</a:t>
            </a:r>
            <a:r>
              <a:rPr lang="fr-FR" dirty="0" smtClean="0"/>
              <a:t> : arrivée à Qingdao – visite du front de mer (</a:t>
            </a:r>
            <a:r>
              <a:rPr lang="fr-FR" u="sng" dirty="0" smtClean="0"/>
              <a:t>suite</a:t>
            </a:r>
            <a:r>
              <a:rPr lang="fr-FR" dirty="0" smtClean="0"/>
              <a:t> : autour de l’aquarium)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20:45</a:t>
            </a:r>
            <a:r>
              <a:rPr lang="fr-FR" dirty="0" smtClean="0"/>
              <a:t> : vol MU5227 au décollage de Qingdao</a:t>
            </a:r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sz="1400" dirty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r>
              <a:rPr lang="fr-FR" b="1" u="sng" dirty="0" smtClean="0"/>
              <a:t>22:10</a:t>
            </a:r>
            <a:r>
              <a:rPr lang="fr-FR" dirty="0" smtClean="0"/>
              <a:t> : atterrissage à Pékin Capital (terminal 2) et nuit à l’hôtel </a:t>
            </a:r>
            <a:r>
              <a:rPr lang="fr-FR" dirty="0" err="1" smtClean="0"/>
              <a:t>Guangming</a:t>
            </a:r>
            <a:endParaRPr lang="fr-FR" dirty="0" smtClean="0"/>
          </a:p>
          <a:p>
            <a:pPr marL="1614488" indent="-342900">
              <a:buFont typeface="Wingdings" pitchFamily="2" charset="2"/>
              <a:buChar char="ü"/>
              <a:tabLst>
                <a:tab pos="1612900" algn="l"/>
              </a:tabLs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2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1362</Words>
  <Application>Microsoft Office PowerPoint</Application>
  <PresentationFormat>Personnalisé</PresentationFormat>
  <Paragraphs>251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Manuel PENNAFORTE</dc:creator>
  <cp:lastModifiedBy>Manuel PENNAFORTE</cp:lastModifiedBy>
  <cp:revision>43</cp:revision>
  <dcterms:created xsi:type="dcterms:W3CDTF">2014-07-21T16:41:14Z</dcterms:created>
  <dcterms:modified xsi:type="dcterms:W3CDTF">2014-07-25T09:48:34Z</dcterms:modified>
</cp:coreProperties>
</file>